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5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97902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213" d="100"/>
          <a:sy n="213" d="100"/>
        </p:scale>
        <p:origin x="2832" y="16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500684"/>
          </a:xfrm>
          <a:prstGeom prst="rect">
            <a:avLst/>
          </a:prstGeom>
        </p:spPr>
        <p:txBody>
          <a:bodyPr vert="horz" lIns="107753" tIns="53876" rIns="107753" bIns="53876"/>
          <a:lstStyle>
            <a:lvl1pPr algn="l">
              <a:defRPr sz="14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5" y="1"/>
            <a:ext cx="3962400" cy="500684"/>
          </a:xfrm>
          <a:prstGeom prst="rect">
            <a:avLst/>
          </a:prstGeom>
        </p:spPr>
        <p:txBody>
          <a:bodyPr vert="horz" lIns="107753" tIns="53876" rIns="107753" bIns="53876"/>
          <a:lstStyle>
            <a:lvl1pPr algn="r">
              <a:defRPr sz="1400"/>
            </a:lvl1pPr>
          </a:lstStyle>
          <a:p>
            <a:pPr lvl="0">
              <a:defRPr/>
            </a:pPr>
            <a:fld id="{5282F153-3F37-0F45-9E97-73ACFA13230C}" type="datetime1">
              <a:rPr lang="en-US"/>
              <a:pPr lvl="0">
                <a:defRPr/>
              </a:pPr>
              <a:t>4/2/2026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581150" y="1247775"/>
            <a:ext cx="5983288" cy="3367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753" tIns="53876" rIns="107753" bIns="53876" anchor="ctr"/>
          <a:lstStyle/>
          <a:p>
            <a:pPr lvl="0"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4802407"/>
            <a:ext cx="7315200" cy="3929240"/>
          </a:xfrm>
          <a:prstGeom prst="rect">
            <a:avLst/>
          </a:prstGeom>
        </p:spPr>
        <p:txBody>
          <a:bodyPr vert="horz" lIns="107753" tIns="53876" rIns="107753" bIns="53876"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3962400" cy="500683"/>
          </a:xfrm>
          <a:prstGeom prst="rect">
            <a:avLst/>
          </a:prstGeom>
        </p:spPr>
        <p:txBody>
          <a:bodyPr vert="horz" lIns="107753" tIns="53876" rIns="107753" bIns="53876" anchor="b"/>
          <a:lstStyle>
            <a:lvl1pPr algn="l">
              <a:defRPr sz="14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5" y="9478342"/>
            <a:ext cx="3962400" cy="500683"/>
          </a:xfrm>
          <a:prstGeom prst="rect">
            <a:avLst/>
          </a:prstGeom>
        </p:spPr>
        <p:txBody>
          <a:bodyPr vert="horz" lIns="107753" tIns="53876" rIns="107753" bIns="53876" anchor="b"/>
          <a:lstStyle>
            <a:lvl1pPr algn="r">
              <a:defRPr sz="1400"/>
            </a:lvl1pPr>
          </a:lstStyle>
          <a:p>
            <a:pPr lvl="0">
              <a:defRPr/>
            </a:pPr>
            <a:fld id="{CE5E9CC1-C706-0F49-92D6-E571CC5EEA8F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1463040"/>
            <a:ext cx="22860" cy="1828800"/>
          </a:xfrm>
          <a:prstGeom prst="rect">
            <a:avLst/>
          </a:prstGeom>
          <a:solidFill>
            <a:srgbClr val="1A5276"/>
          </a:solidFill>
          <a:ln/>
        </p:spPr>
      </p:sp>
      <p:sp>
        <p:nvSpPr>
          <p:cNvPr id="3" name="Text 1"/>
          <p:cNvSpPr/>
          <p:nvPr/>
        </p:nvSpPr>
        <p:spPr>
          <a:xfrm>
            <a:off x="777240" y="1371600"/>
            <a:ext cx="64008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공군 군무원</a:t>
            </a:r>
            <a:endParaRPr lang="en-US" sz="36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공개경쟁채용시험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777240" y="2560320"/>
            <a:ext cx="6400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dirty="0">
                <a:solidFill>
                  <a:srgbClr val="1A527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원서접수 매뉴얼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777240" y="3246120"/>
            <a:ext cx="1645920" cy="0"/>
          </a:xfrm>
          <a:prstGeom prst="line">
            <a:avLst/>
          </a:prstGeom>
          <a:noFill/>
          <a:ln w="10160">
            <a:solidFill>
              <a:srgbClr val="3A506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77240" y="3429000"/>
            <a:ext cx="6400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0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국방통합모집 포털 접수 절차 안내</a:t>
            </a:r>
            <a:endParaRPr lang="en-US" sz="1050" dirty="0"/>
          </a:p>
          <a:p>
            <a:pPr marL="0" indent="0" algn="l">
              <a:lnSpc>
                <a:spcPct val="160000"/>
              </a:lnSpc>
              <a:buNone/>
            </a:pPr>
            <a:r>
              <a:rPr lang="en-US" sz="10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https://m-recruit.mnd.go.kr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6576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C2C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목차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051560"/>
            <a:ext cx="2560320" cy="22860"/>
          </a:xfrm>
          <a:prstGeom prst="rect">
            <a:avLst/>
          </a:prstGeom>
          <a:solidFill>
            <a:srgbClr val="1A5276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18872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1A527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48640" y="1600200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 준비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40080" y="2011680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접속 및 로그인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640080" y="2249424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공고 확인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3337560" y="1051560"/>
            <a:ext cx="2560320" cy="22860"/>
          </a:xfrm>
          <a:prstGeom prst="rect">
            <a:avLst/>
          </a:prstGeom>
          <a:solidFill>
            <a:srgbClr val="454545"/>
          </a:solidFill>
          <a:ln/>
        </p:spPr>
      </p:sp>
      <p:sp>
        <p:nvSpPr>
          <p:cNvPr id="10" name="Text 8"/>
          <p:cNvSpPr/>
          <p:nvPr/>
        </p:nvSpPr>
        <p:spPr>
          <a:xfrm>
            <a:off x="3337560" y="118872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454545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3337560" y="1600200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지원서 작성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429000" y="2011680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개인정보수집 동의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3429000" y="2249424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지원사항 작성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429000" y="2487168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한국사 입력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3429000" y="2724912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자격/면허 입력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3429000" y="2962656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영어 입력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3429000" y="3200400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입력사항 확인 및 결제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6126480" y="1051560"/>
            <a:ext cx="2560320" cy="22860"/>
          </a:xfrm>
          <a:prstGeom prst="rect">
            <a:avLst/>
          </a:prstGeom>
          <a:solidFill>
            <a:srgbClr val="888888"/>
          </a:solidFill>
          <a:ln/>
        </p:spPr>
      </p:sp>
      <p:sp>
        <p:nvSpPr>
          <p:cNvPr id="19" name="Text 17"/>
          <p:cNvSpPr/>
          <p:nvPr/>
        </p:nvSpPr>
        <p:spPr>
          <a:xfrm>
            <a:off x="6126480" y="118872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8888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6126480" y="1600200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 내역 확인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217920" y="2011680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지원서 보기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6217920" y="2249424"/>
            <a:ext cx="2377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45454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수험표 출력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r">
              <a:buNone/>
            </a:pPr>
            <a:r>
              <a:rPr lang="en-US" sz="7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2743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1800" b="1">
                <a:solidFill>
                  <a:srgbClr val="2C2C2C"/>
                </a:solidFill>
                <a:latin typeface="Georgia"/>
                <a:ea typeface="Georgia"/>
                <a:cs typeface="Georgia"/>
              </a:rPr>
              <a:t>한눈에 보는 원서접수 절차</a:t>
            </a:r>
            <a:endParaRPr lang="en-US" sz="1800"/>
          </a:p>
        </p:txBody>
      </p:sp>
      <p:sp>
        <p:nvSpPr>
          <p:cNvPr id="4" name="Shape 2"/>
          <p:cNvSpPr/>
          <p:nvPr/>
        </p:nvSpPr>
        <p:spPr>
          <a:xfrm>
            <a:off x="365760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365760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포털 접속</a:t>
            </a:r>
            <a:endParaRPr lang="en-US" sz="750"/>
          </a:p>
        </p:txBody>
      </p:sp>
      <p:sp>
        <p:nvSpPr>
          <p:cNvPr id="6" name="Text 4"/>
          <p:cNvSpPr/>
          <p:nvPr/>
        </p:nvSpPr>
        <p:spPr>
          <a:xfrm>
            <a:off x="1408176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7" name="Shape 5"/>
          <p:cNvSpPr/>
          <p:nvPr/>
        </p:nvSpPr>
        <p:spPr>
          <a:xfrm>
            <a:off x="1591056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1591056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회원가입</a:t>
            </a:r>
          </a:p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로그인</a:t>
            </a:r>
            <a:endParaRPr lang="en-US" sz="750"/>
          </a:p>
        </p:txBody>
      </p:sp>
      <p:sp>
        <p:nvSpPr>
          <p:cNvPr id="9" name="Text 7"/>
          <p:cNvSpPr/>
          <p:nvPr/>
        </p:nvSpPr>
        <p:spPr>
          <a:xfrm>
            <a:off x="2633472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10" name="Shape 8"/>
          <p:cNvSpPr/>
          <p:nvPr/>
        </p:nvSpPr>
        <p:spPr>
          <a:xfrm>
            <a:off x="2816352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2816352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공군 탭</a:t>
            </a:r>
          </a:p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</a:t>
            </a:r>
            <a:endParaRPr lang="en-US" sz="750"/>
          </a:p>
        </p:txBody>
      </p:sp>
      <p:sp>
        <p:nvSpPr>
          <p:cNvPr id="12" name="Text 10"/>
          <p:cNvSpPr/>
          <p:nvPr/>
        </p:nvSpPr>
        <p:spPr>
          <a:xfrm>
            <a:off x="3858768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13" name="Shape 11"/>
          <p:cNvSpPr/>
          <p:nvPr/>
        </p:nvSpPr>
        <p:spPr>
          <a:xfrm>
            <a:off x="4041648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4041648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750"/>
          </a:p>
        </p:txBody>
      </p:sp>
      <p:sp>
        <p:nvSpPr>
          <p:cNvPr id="15" name="Text 13"/>
          <p:cNvSpPr/>
          <p:nvPr/>
        </p:nvSpPr>
        <p:spPr>
          <a:xfrm>
            <a:off x="5084064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16" name="Shape 14"/>
          <p:cNvSpPr/>
          <p:nvPr/>
        </p:nvSpPr>
        <p:spPr>
          <a:xfrm>
            <a:off x="5266944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5266944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지원하기</a:t>
            </a:r>
            <a:endParaRPr lang="en-US" sz="750"/>
          </a:p>
        </p:txBody>
      </p:sp>
      <p:sp>
        <p:nvSpPr>
          <p:cNvPr id="18" name="Text 16"/>
          <p:cNvSpPr/>
          <p:nvPr/>
        </p:nvSpPr>
        <p:spPr>
          <a:xfrm>
            <a:off x="6309360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19" name="Shape 17"/>
          <p:cNvSpPr/>
          <p:nvPr/>
        </p:nvSpPr>
        <p:spPr>
          <a:xfrm>
            <a:off x="6492240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6492240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약관 동의</a:t>
            </a:r>
            <a:endParaRPr lang="en-US" sz="750"/>
          </a:p>
        </p:txBody>
      </p:sp>
      <p:sp>
        <p:nvSpPr>
          <p:cNvPr id="21" name="Text 19"/>
          <p:cNvSpPr/>
          <p:nvPr/>
        </p:nvSpPr>
        <p:spPr>
          <a:xfrm>
            <a:off x="7534656" y="86868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22" name="Shape 20"/>
          <p:cNvSpPr/>
          <p:nvPr/>
        </p:nvSpPr>
        <p:spPr>
          <a:xfrm>
            <a:off x="7717536" y="86868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Text 21"/>
          <p:cNvSpPr/>
          <p:nvPr/>
        </p:nvSpPr>
        <p:spPr>
          <a:xfrm>
            <a:off x="7717536" y="86868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확인사항</a:t>
            </a:r>
            <a:endParaRPr lang="en-US" sz="750"/>
          </a:p>
        </p:txBody>
      </p:sp>
      <p:sp>
        <p:nvSpPr>
          <p:cNvPr id="24" name="Shape 22"/>
          <p:cNvSpPr/>
          <p:nvPr/>
        </p:nvSpPr>
        <p:spPr>
          <a:xfrm>
            <a:off x="365760" y="187452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365760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750"/>
          </a:p>
        </p:txBody>
      </p:sp>
      <p:sp>
        <p:nvSpPr>
          <p:cNvPr id="26" name="Text 24"/>
          <p:cNvSpPr/>
          <p:nvPr/>
        </p:nvSpPr>
        <p:spPr>
          <a:xfrm>
            <a:off x="1408176" y="187452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27" name="Shape 25"/>
          <p:cNvSpPr/>
          <p:nvPr/>
        </p:nvSpPr>
        <p:spPr>
          <a:xfrm>
            <a:off x="1591056" y="187452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" name="Text 26"/>
          <p:cNvSpPr/>
          <p:nvPr/>
        </p:nvSpPr>
        <p:spPr>
          <a:xfrm>
            <a:off x="1591056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인적사항</a:t>
            </a:r>
          </a:p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750"/>
          </a:p>
        </p:txBody>
      </p:sp>
      <p:sp>
        <p:nvSpPr>
          <p:cNvPr id="29" name="Text 27"/>
          <p:cNvSpPr/>
          <p:nvPr/>
        </p:nvSpPr>
        <p:spPr>
          <a:xfrm>
            <a:off x="2633472" y="187452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30" name="Shape 28"/>
          <p:cNvSpPr/>
          <p:nvPr/>
        </p:nvSpPr>
        <p:spPr>
          <a:xfrm>
            <a:off x="2816352" y="187452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Text 29"/>
          <p:cNvSpPr/>
          <p:nvPr/>
        </p:nvSpPr>
        <p:spPr>
          <a:xfrm>
            <a:off x="2816352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자격/한국사</a:t>
            </a:r>
            <a:endParaRPr lang="en-US" sz="750"/>
          </a:p>
        </p:txBody>
      </p:sp>
      <p:sp>
        <p:nvSpPr>
          <p:cNvPr id="32" name="Text 30"/>
          <p:cNvSpPr/>
          <p:nvPr/>
        </p:nvSpPr>
        <p:spPr>
          <a:xfrm>
            <a:off x="3858768" y="187452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33" name="Shape 31"/>
          <p:cNvSpPr/>
          <p:nvPr/>
        </p:nvSpPr>
        <p:spPr>
          <a:xfrm>
            <a:off x="4041648" y="187452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Text 32"/>
          <p:cNvSpPr/>
          <p:nvPr/>
        </p:nvSpPr>
        <p:spPr>
          <a:xfrm>
            <a:off x="4041648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영어 성적</a:t>
            </a:r>
            <a:endParaRPr lang="en-US" sz="750"/>
          </a:p>
        </p:txBody>
      </p:sp>
      <p:sp>
        <p:nvSpPr>
          <p:cNvPr id="35" name="Text 33"/>
          <p:cNvSpPr/>
          <p:nvPr/>
        </p:nvSpPr>
        <p:spPr>
          <a:xfrm>
            <a:off x="5084064" y="187452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36" name="Shape 34"/>
          <p:cNvSpPr/>
          <p:nvPr/>
        </p:nvSpPr>
        <p:spPr>
          <a:xfrm>
            <a:off x="5266944" y="1874520"/>
            <a:ext cx="1042416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7" name="Text 35"/>
          <p:cNvSpPr/>
          <p:nvPr/>
        </p:nvSpPr>
        <p:spPr>
          <a:xfrm>
            <a:off x="5266944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 제출</a:t>
            </a:r>
          </a:p>
          <a:p>
            <a:pPr marL="0" indent="0" algn="ctr">
              <a:buNone/>
              <a:defRPr/>
            </a:pPr>
            <a:r>
              <a:rPr lang="en-US" sz="750">
                <a:solidFill>
                  <a:srgbClr val="2C2C2C"/>
                </a:solidFill>
                <a:latin typeface="Arial"/>
                <a:ea typeface="Arial"/>
                <a:cs typeface="Arial"/>
              </a:rPr>
              <a:t>결제</a:t>
            </a:r>
            <a:endParaRPr lang="en-US" sz="750"/>
          </a:p>
        </p:txBody>
      </p:sp>
      <p:sp>
        <p:nvSpPr>
          <p:cNvPr id="38" name="Text 36"/>
          <p:cNvSpPr/>
          <p:nvPr/>
        </p:nvSpPr>
        <p:spPr>
          <a:xfrm>
            <a:off x="6309360" y="1874520"/>
            <a:ext cx="182880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900">
                <a:solidFill>
                  <a:srgbClr val="B0B0B0"/>
                </a:solidFill>
                <a:latin typeface="Arial"/>
                <a:ea typeface="Arial"/>
                <a:cs typeface="Arial"/>
              </a:rPr>
              <a:t>→</a:t>
            </a:r>
            <a:endParaRPr lang="en-US" sz="900"/>
          </a:p>
        </p:txBody>
      </p:sp>
      <p:sp>
        <p:nvSpPr>
          <p:cNvPr id="39" name="Shape 37"/>
          <p:cNvSpPr/>
          <p:nvPr/>
        </p:nvSpPr>
        <p:spPr>
          <a:xfrm>
            <a:off x="6492240" y="1874520"/>
            <a:ext cx="1042416" cy="548640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Text 38"/>
          <p:cNvSpPr/>
          <p:nvPr/>
        </p:nvSpPr>
        <p:spPr>
          <a:xfrm>
            <a:off x="6492240" y="1874520"/>
            <a:ext cx="1042416" cy="54864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7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접수 완료</a:t>
            </a:r>
            <a:endParaRPr lang="en-US" sz="750"/>
          </a:p>
        </p:txBody>
      </p:sp>
      <p:sp>
        <p:nvSpPr>
          <p:cNvPr id="41" name="Shape 39"/>
          <p:cNvSpPr/>
          <p:nvPr/>
        </p:nvSpPr>
        <p:spPr>
          <a:xfrm>
            <a:off x="548640" y="3063240"/>
            <a:ext cx="8046720" cy="1600200"/>
          </a:xfrm>
          <a:prstGeom prst="rect">
            <a:avLst/>
          </a:prstGeom>
          <a:solidFill>
            <a:srgbClr val="EDF2F7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" name="Shape 40"/>
          <p:cNvSpPr/>
          <p:nvPr/>
        </p:nvSpPr>
        <p:spPr>
          <a:xfrm>
            <a:off x="548640" y="3063240"/>
            <a:ext cx="27432" cy="1600200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3" name="Text 41"/>
          <p:cNvSpPr/>
          <p:nvPr/>
        </p:nvSpPr>
        <p:spPr>
          <a:xfrm>
            <a:off x="777240" y="3127248"/>
            <a:ext cx="7315200" cy="256032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11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📌 접수 전에 미리 준비하세요</a:t>
            </a:r>
            <a:endParaRPr lang="en-US" sz="1100"/>
          </a:p>
        </p:txBody>
      </p:sp>
      <p:sp>
        <p:nvSpPr>
          <p:cNvPr id="44" name="Text 42"/>
          <p:cNvSpPr/>
          <p:nvPr/>
        </p:nvSpPr>
        <p:spPr>
          <a:xfrm>
            <a:off x="777240" y="3456432"/>
            <a:ext cx="7315200" cy="10972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·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증명사진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파일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(6개월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이내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촬영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, 5MB </a:t>
            </a:r>
            <a:r>
              <a:rPr lang="ko-KR" alt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이하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)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·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한국사능력검정시험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인증번호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(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숫자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8자리, '-'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제외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)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·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자격증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정보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(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취득일자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자격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/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면허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번호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)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·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어학시험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성적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정보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(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시험명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일자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점수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0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발급번호</a:t>
            </a:r>
            <a:r>
              <a:rPr lang="en-US" sz="10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)</a:t>
            </a:r>
            <a:endParaRPr lang="en-US" sz="1000" dirty="0"/>
          </a:p>
        </p:txBody>
      </p:sp>
      <p:sp>
        <p:nvSpPr>
          <p:cNvPr id="45" name="Text 43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3</a:t>
            </a:r>
            <a:endParaRPr lang="en-US" sz="7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Shape 2"/>
          <p:cNvSpPr/>
          <p:nvPr/>
        </p:nvSpPr>
        <p:spPr>
          <a:xfrm>
            <a:off x="54864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4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'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국방통합모집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포털'에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접속합니다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https://m-recruit.mnd.go.kr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회원가입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후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로그인합니다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ko-KR" alt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로그인하지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않을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경우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지원서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제출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불가</a:t>
            </a:r>
            <a:endParaRPr lang="en-US" sz="900" b="1" dirty="0">
              <a:solidFill>
                <a:srgbClr val="9B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공군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 -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지원·접수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클릭합니다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지원·접수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목록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공고를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airforce_main.jp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474720" y="1051559"/>
            <a:ext cx="4937760" cy="320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Shape 2"/>
          <p:cNvSpPr/>
          <p:nvPr/>
        </p:nvSpPr>
        <p:spPr>
          <a:xfrm>
            <a:off x="54864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5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첨부파일을 다운로드하여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채용예정인원, 시험일정, 유의사항 등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공고 내용을 반드시 확인합니다.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[지원하기]를 클릭하면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 작성 화면이 열립니다.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Shape 28"/>
          <p:cNvSpPr/>
          <p:nvPr/>
        </p:nvSpPr>
        <p:spPr>
          <a:xfrm>
            <a:off x="3794760" y="1005840"/>
            <a:ext cx="4937760" cy="182880"/>
          </a:xfrm>
          <a:prstGeom prst="rect">
            <a:avLst/>
          </a:prstGeom>
          <a:solidFill>
            <a:srgbClr val="FFFFFF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Text 29"/>
          <p:cNvSpPr/>
          <p:nvPr/>
        </p:nvSpPr>
        <p:spPr>
          <a:xfrm>
            <a:off x="3794760" y="1005840"/>
            <a:ext cx="493776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888888"/>
                </a:solidFill>
                <a:latin typeface="Arial"/>
                <a:ea typeface="Arial"/>
                <a:cs typeface="Arial"/>
              </a:rPr>
              <a:t>국방통합모집 포털       육군   해군   공군   해병대   국방부   합격자발표</a:t>
            </a:r>
            <a:endParaRPr lang="en-US" sz="650"/>
          </a:p>
        </p:txBody>
      </p:sp>
      <p:sp>
        <p:nvSpPr>
          <p:cNvPr id="33" name="Shape 30"/>
          <p:cNvSpPr/>
          <p:nvPr/>
        </p:nvSpPr>
        <p:spPr>
          <a:xfrm>
            <a:off x="3840480" y="1280160"/>
            <a:ext cx="1005840" cy="685800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Text 31"/>
          <p:cNvSpPr/>
          <p:nvPr/>
        </p:nvSpPr>
        <p:spPr>
          <a:xfrm>
            <a:off x="3840480" y="1280160"/>
            <a:ext cx="1005840" cy="68580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공군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Republic of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Korea Air Force</a:t>
            </a:r>
            <a:endParaRPr lang="en-US" sz="650"/>
          </a:p>
        </p:txBody>
      </p:sp>
      <p:sp>
        <p:nvSpPr>
          <p:cNvPr id="35" name="Shape 32"/>
          <p:cNvSpPr/>
          <p:nvPr/>
        </p:nvSpPr>
        <p:spPr>
          <a:xfrm>
            <a:off x="6949440" y="1417320"/>
            <a:ext cx="1554480" cy="146304"/>
          </a:xfrm>
          <a:prstGeom prst="rect">
            <a:avLst/>
          </a:prstGeom>
          <a:solidFill>
            <a:srgbClr val="FFFFFF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6" name="Text 33"/>
          <p:cNvSpPr/>
          <p:nvPr/>
        </p:nvSpPr>
        <p:spPr>
          <a:xfrm>
            <a:off x="6949440" y="1417320"/>
            <a:ext cx="1554480" cy="14630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550">
                <a:solidFill>
                  <a:srgbClr val="888888"/>
                </a:solidFill>
                <a:latin typeface="Arial"/>
                <a:ea typeface="Arial"/>
                <a:cs typeface="Arial"/>
              </a:rPr>
              <a:t>Home &gt; 공군 &gt; 지원·접수</a:t>
            </a:r>
            <a:endParaRPr lang="en-US" sz="550"/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52684" y="982980"/>
            <a:ext cx="5134116" cy="32689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6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[개인정보 수집 및 이용 약관 동의서]의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'동의'에 체크 후 [확인]을 클릭합니다.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3_개인정보동의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7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[지원자 필수 확인사항]을 확인합니다.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개인정보 수집 및 이용에 동의하여야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지원서 제출이 가능합니다.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학력정보를 입력하는 경우 대학,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학과(전공), 학년 등 정확히 기재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'한국사능력검정시험'은 자격/면허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부분에 기재하십시오.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수험지구를 기준으로 시험장 배정이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이루어집니다.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지원서 작성 시 정확하게 기재하지 않아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발생하는 모든 불이익은 개인(본인) 책임입니다.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[다음 &gt;]을 클릭합니다.</a:t>
            </a:r>
            <a:endParaRPr lang="en-US" sz="1000"/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airforce_confirm.jp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8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③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지원사항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]의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응시순번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지원할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직렬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/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직급을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필기시험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응시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희망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지역을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장애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여부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⑥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응시수수료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면제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대상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여부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⑦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응시표에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들어갈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사진을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업로드합니다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최근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6개월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이내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촬영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증명사진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  사진 용량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5MB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이내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⑧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연락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가능한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번호를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⑨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비상연락처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를 입력합니다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⑩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[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복수국적여부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를 입력합니다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airforce_apply.jp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5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  <p:sp>
        <p:nvSpPr>
          <p:cNvPr id="33" name="Shape 29"/>
          <p:cNvSpPr/>
          <p:nvPr/>
        </p:nvSpPr>
        <p:spPr>
          <a:xfrm>
            <a:off x="5024628" y="2926080"/>
            <a:ext cx="370332" cy="146304"/>
          </a:xfrm>
          <a:prstGeom prst="rect">
            <a:avLst/>
          </a:prstGeom>
          <a:solidFill>
            <a:srgbClr val="D0D0D0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Shape 35"/>
          <p:cNvSpPr/>
          <p:nvPr/>
        </p:nvSpPr>
        <p:spPr>
          <a:xfrm>
            <a:off x="5024628" y="3346704"/>
            <a:ext cx="342900" cy="205740"/>
          </a:xfrm>
          <a:prstGeom prst="rect">
            <a:avLst/>
          </a:prstGeom>
          <a:solidFill>
            <a:srgbClr val="D0D0D0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9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⑪ 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병역사항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]을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⑫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취업지원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대상자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정보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본인이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사전에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대상자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여부와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가점비율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등을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정확히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입력해야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취업지원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대상자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: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국가보훈부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및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지방보훈청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☎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국가보훈부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상담센터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1577-0606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의사상자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등: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보건복지부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☎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보건복지부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사회서비스자원과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044-202-3255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6_병역사항_취업지원대상자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10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추가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클릭하면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자격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/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면허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창이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열립니다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'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한국사능력검정시험'을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검색하여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해당하는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급수를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선택합니다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취득일자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]와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인증번호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인증번호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: '-'를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제외한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숫자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8자리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취득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예정인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경우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취득중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]에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체크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ko-KR" alt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관련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정보를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정확하게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입력하지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않아</a:t>
            </a:r>
            <a:endParaRPr lang="en-US" sz="900" b="1" dirty="0">
              <a:solidFill>
                <a:srgbClr val="9B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해당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시험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기관에서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조회가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되지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않을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시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altLang="ko-KR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불이익은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응시자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본인의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책임입니다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시험기관에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진위확인하므로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증빙서류는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제출하지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않아도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7_한국사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7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11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한국산업인력공단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대한상공회의소에서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취득하신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자격증은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마이데이터가져오기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연계가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가능합니다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[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마이데이터가져오기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]를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활용하는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경우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자격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번호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입력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등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추가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절차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불필요합니다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가산되는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자격증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/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면허증을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2개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이상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보유한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응시자는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본인에게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유리한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것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하나만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선택해</a:t>
            </a:r>
            <a:endParaRPr lang="en-US" sz="900" dirty="0">
              <a:solidFill>
                <a:srgbClr val="454545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입력하시기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dirty="0" err="1">
                <a:solidFill>
                  <a:srgbClr val="454545"/>
                </a:solidFill>
                <a:latin typeface="Arial"/>
                <a:ea typeface="Arial"/>
                <a:cs typeface="Arial"/>
              </a:rPr>
              <a:t>바랍니다</a:t>
            </a: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8_자격증_마이데이터_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8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12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나머지 자격증은 [추가]를 클릭합니다.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'자격/면허명'을 검색하여 선택합니다.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유리한 것 하나만 선택해 입력하시기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바랍니다.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취득일자와 자격/면허번호를 입력합니다.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'-'를 제외한 숫자만 입력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알파벳 포함 시 반드시 대문자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취득 예정인 경우 [취득중]에 체크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정보를 정확하게 입력하지 않아 해당 시험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기관에서 조회 되지 않을 시 불이익은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응시자 본인의 책임입니다.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⑤ 시험기관에 진위확인하므로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증빙서류는 제출하지 않아도 됩니다.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9_자격증_추가_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9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13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토익위원회에서 취득한 성적은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[토익위원회 정보 가져오기]를 클릭하여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등록합니다.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활용하는 경우 점수, 발급번호 입력 등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추가 절차 불필요합니다.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[어학시험] 종류를 선택 후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[성적확인]을 클릭하여 성적을</a:t>
            </a:r>
            <a:r>
              <a:rPr lang="ko-KR" alt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등록합니다.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10_영어_토익_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10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14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토익위원회를 제외한 다른 기관의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영어성적은 [추가]를 눌러 등록합니다.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해당 시험을 선택합니다.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⑤ [시험일자]를 입력합니다.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⑥ [어학점수]와 [발급번호]를 입력합니다.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발급번호: '-'를 제외하고 숫자만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TOEIC, TEPS: 6자리 / TOEFL: 16자리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G-TELP: 11자리 / FLEX: 10자리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altLang="ko-KR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정보를 정확하게 입력하지 않아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조회가 되지 않을 시 불이익은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응시자 본인의 책임입니다.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⑦ 시험기관에 진위확인하므로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증빙서류 첨부는 불필요합니다.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altLang="ko-KR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단, 외국에서 취득한 영어성적은 성적표 첨부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11_영어_추가_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11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15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[지원사항], [인적사항] 등이 정확하게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입력되었는지 확인합니다.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'한국사능력검정시험 자격 조건 충족'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여부를 확인합니다.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응시 자격증 및 면허증 소지 필수직렬은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'응시 자격 충족' 여부를 확인합니다.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'영어능력검정시험 자격 조건 충족'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여부를 확인합니다.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⑤ [지원서 제출]을 클릭합니다.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⑥ '금액'을 확인 후 [결제하기]를 눌러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응시수수료 결제를 진행합니다.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9급: 5,200원 / 7급: 7,200원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 </a:t>
            </a: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(이체수수료 포함)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" name="Image 0" descr="/home/claude/build/gc_12_지원서_확인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5394960" y="2423160"/>
            <a:ext cx="3108960" cy="1965960"/>
          </a:xfrm>
          <a:prstGeom prst="rect">
            <a:avLst/>
          </a:prstGeom>
          <a:solidFill>
            <a:srgbClr val="FFFFFF"/>
          </a:solidFill>
          <a:ln w="12700">
            <a:solidFill>
              <a:srgbClr val="1A5276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2" name="Image 1" descr="/home/claude/build/gc_12p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440680" y="2468880"/>
            <a:ext cx="3017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지원 준비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1A527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지원서 작성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347472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지원 내역 확인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접속 및 로그인</a:t>
            </a:r>
            <a:endParaRPr lang="en-US" sz="650" dirty="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공고 확인</a:t>
            </a:r>
            <a:endParaRPr lang="en-US" sz="650" dirty="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개인정보수집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동의</a:t>
            </a:r>
            <a:endParaRPr lang="en-US" sz="650" dirty="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지원사항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작성</a:t>
            </a:r>
            <a:endParaRPr lang="en-US" sz="650" dirty="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한국사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입력</a:t>
            </a:r>
            <a:endParaRPr lang="en-US" sz="650" dirty="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자격/면허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입력</a:t>
            </a:r>
            <a:endParaRPr lang="en-US" sz="650" dirty="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영어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입력</a:t>
            </a:r>
            <a:endParaRPr lang="en-US" sz="650" dirty="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입력사항 확인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및 결제</a:t>
            </a:r>
            <a:endParaRPr lang="en-US" sz="650" dirty="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지원서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보기</a:t>
            </a:r>
            <a:endParaRPr lang="en-US" sz="650" dirty="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수험표</a:t>
            </a:r>
            <a:endParaRPr lang="en-US" sz="650" dirty="0"/>
          </a:p>
          <a:p>
            <a:pPr marL="0" indent="0" algn="ctr">
              <a:buNone/>
            </a:pPr>
            <a:r>
              <a:rPr lang="en-US" sz="6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출력</a:t>
            </a:r>
            <a:endParaRPr lang="en-US" sz="650" dirty="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r">
              <a:buNone/>
            </a:pPr>
            <a:r>
              <a:rPr lang="en-US" sz="7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750" dirty="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2C2C2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⑦ 원서접수가 완료되었습니다.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</p:sp>
      <p:pic>
        <p:nvPicPr>
          <p:cNvPr id="30" name="Image 0" descr="/home/claude/build/gc_13_지원완료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Text 3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6" name="Shape 4"/>
          <p:cNvSpPr/>
          <p:nvPr/>
        </p:nvSpPr>
        <p:spPr>
          <a:xfrm>
            <a:off x="658368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D8D8D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17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마이페이지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내역을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확인할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수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있습니다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모집공고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지원내역에서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접수한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과정의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지원서를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③ [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보기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지원서를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확인하고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,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원서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접수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기간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내에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수정할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수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있습니다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</a:t>
            </a: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원서접수 기간 중 지원서 내용을 수정할 수 있으나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  <a:defRPr/>
            </a:pPr>
            <a:r>
              <a:rPr lang="ko-KR" altLang="en-US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     원서접수 기간 종료 후에는 수정이 불가함</a:t>
            </a:r>
            <a:r>
              <a:rPr lang="en-US" altLang="ko-KR" sz="900" dirty="0">
                <a:solidFill>
                  <a:srgbClr val="454545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altLang="ko-KR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  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[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프로필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관리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]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에서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수정한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내용은</a:t>
            </a:r>
            <a:endParaRPr lang="en-US" sz="900" b="1" dirty="0">
              <a:solidFill>
                <a:srgbClr val="9B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접수한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지원서에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자동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반영되지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않으니</a:t>
            </a:r>
            <a:endParaRPr lang="en-US" sz="900" b="1" dirty="0">
              <a:solidFill>
                <a:srgbClr val="9B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altLang="ko-KR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주의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900" b="1" dirty="0" err="1">
                <a:solidFill>
                  <a:srgbClr val="9B2C2C"/>
                </a:solidFill>
                <a:latin typeface="Arial"/>
                <a:ea typeface="Arial"/>
                <a:cs typeface="Arial"/>
              </a:rPr>
              <a:t>바랍니다</a:t>
            </a:r>
            <a:r>
              <a:rPr lang="en-US" sz="900" b="1" dirty="0">
                <a:solidFill>
                  <a:srgbClr val="9B2C2C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④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원서접수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기간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및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취소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기간에</a:t>
            </a:r>
            <a:endParaRPr lang="en-US" sz="1000" b="1" dirty="0">
              <a:solidFill>
                <a:srgbClr val="2C2C2C"/>
              </a:solidFill>
              <a:latin typeface="Arial"/>
              <a:ea typeface="Arial"/>
              <a:cs typeface="Arial"/>
            </a:endParaRP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접수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취소가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1000" b="1" dirty="0" err="1">
                <a:solidFill>
                  <a:srgbClr val="2C2C2C"/>
                </a:solidFill>
                <a:latin typeface="Arial"/>
                <a:ea typeface="Arial"/>
                <a:cs typeface="Arial"/>
              </a:rPr>
              <a:t>가능합니다</a:t>
            </a:r>
            <a:r>
              <a:rPr lang="en-US" sz="1000" b="1" dirty="0">
                <a:solidFill>
                  <a:srgbClr val="2C2C2C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pic>
        <p:nvPicPr>
          <p:cNvPr id="30" name="Image 0" descr="/home/claude/build/gc_14_지원서_보기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4379258" y="2715768"/>
            <a:ext cx="238461" cy="137160"/>
          </a:xfrm>
          <a:prstGeom prst="rect">
            <a:avLst/>
          </a:prstGeom>
          <a:solidFill>
            <a:srgbClr val="4A4A4A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2" name="Text 29"/>
          <p:cNvSpPr/>
          <p:nvPr/>
        </p:nvSpPr>
        <p:spPr>
          <a:xfrm>
            <a:off x="4283964" y="2738628"/>
            <a:ext cx="438912" cy="1371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65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공군</a:t>
            </a:r>
            <a:endParaRPr lang="en-US" sz="650" dirty="0"/>
          </a:p>
        </p:txBody>
      </p:sp>
      <p:sp>
        <p:nvSpPr>
          <p:cNvPr id="33" name="Shape 30"/>
          <p:cNvSpPr/>
          <p:nvPr/>
        </p:nvSpPr>
        <p:spPr>
          <a:xfrm>
            <a:off x="5400965" y="2738628"/>
            <a:ext cx="125775" cy="137160"/>
          </a:xfrm>
          <a:prstGeom prst="rect">
            <a:avLst/>
          </a:prstGeom>
          <a:solidFill>
            <a:srgbClr val="4A4A4A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4" name="Text 31"/>
          <p:cNvSpPr/>
          <p:nvPr/>
        </p:nvSpPr>
        <p:spPr>
          <a:xfrm>
            <a:off x="5244397" y="2738628"/>
            <a:ext cx="438912" cy="1371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50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공군</a:t>
            </a:r>
            <a:endParaRPr lang="en-US" sz="5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" name="Text 1"/>
          <p:cNvSpPr/>
          <p:nvPr/>
        </p:nvSpPr>
        <p:spPr>
          <a:xfrm>
            <a:off x="54864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1. 지원 준비</a:t>
            </a:r>
            <a:endParaRPr lang="en-US" sz="850"/>
          </a:p>
        </p:txBody>
      </p:sp>
      <p:sp>
        <p:nvSpPr>
          <p:cNvPr id="4" name="Text 2"/>
          <p:cNvSpPr/>
          <p:nvPr/>
        </p:nvSpPr>
        <p:spPr>
          <a:xfrm>
            <a:off x="347472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>
                <a:solidFill>
                  <a:srgbClr val="B0B0B0"/>
                </a:solidFill>
                <a:latin typeface="Arial"/>
                <a:ea typeface="Arial"/>
                <a:cs typeface="Arial"/>
              </a:rPr>
              <a:t>2. 지원서 작성</a:t>
            </a:r>
            <a:endParaRPr lang="en-US" sz="850"/>
          </a:p>
        </p:txBody>
      </p:sp>
      <p:sp>
        <p:nvSpPr>
          <p:cNvPr id="5" name="Text 3"/>
          <p:cNvSpPr/>
          <p:nvPr/>
        </p:nvSpPr>
        <p:spPr>
          <a:xfrm>
            <a:off x="6583680" y="12801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l">
              <a:buNone/>
              <a:defRPr/>
            </a:pPr>
            <a:r>
              <a:rPr lang="en-US" sz="850" b="1">
                <a:solidFill>
                  <a:srgbClr val="1A5276"/>
                </a:solidFill>
                <a:latin typeface="Arial"/>
                <a:ea typeface="Arial"/>
                <a:cs typeface="Arial"/>
              </a:rPr>
              <a:t>3. 지원 내역 확인</a:t>
            </a:r>
            <a:endParaRPr lang="en-US" sz="850"/>
          </a:p>
        </p:txBody>
      </p:sp>
      <p:sp>
        <p:nvSpPr>
          <p:cNvPr id="6" name="Shape 4"/>
          <p:cNvSpPr/>
          <p:nvPr/>
        </p:nvSpPr>
        <p:spPr>
          <a:xfrm>
            <a:off x="6583680" y="347472"/>
            <a:ext cx="914400" cy="0"/>
          </a:xfrm>
          <a:prstGeom prst="line">
            <a:avLst/>
          </a:prstGeom>
          <a:noFill/>
          <a:ln w="19050">
            <a:solidFill>
              <a:srgbClr val="1A5276"/>
            </a:solidFill>
            <a:prstDash val="solid"/>
          </a:ln>
        </p:spPr>
        <p:txBody>
          <a:bodyPr wrap="square"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7" name="Shape 5"/>
          <p:cNvSpPr/>
          <p:nvPr/>
        </p:nvSpPr>
        <p:spPr>
          <a:xfrm>
            <a:off x="92811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8" name="Text 6"/>
          <p:cNvSpPr/>
          <p:nvPr/>
        </p:nvSpPr>
        <p:spPr>
          <a:xfrm>
            <a:off x="54864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접속 및 로그인</a:t>
            </a:r>
            <a:endParaRPr lang="en-US" sz="650"/>
          </a:p>
        </p:txBody>
      </p:sp>
      <p:sp>
        <p:nvSpPr>
          <p:cNvPr id="9" name="Shape 7"/>
          <p:cNvSpPr/>
          <p:nvPr/>
        </p:nvSpPr>
        <p:spPr>
          <a:xfrm>
            <a:off x="174193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0" name="Text 8"/>
          <p:cNvSpPr/>
          <p:nvPr/>
        </p:nvSpPr>
        <p:spPr>
          <a:xfrm>
            <a:off x="136245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공고 확인</a:t>
            </a:r>
            <a:endParaRPr lang="en-US" sz="650"/>
          </a:p>
        </p:txBody>
      </p:sp>
      <p:sp>
        <p:nvSpPr>
          <p:cNvPr id="11" name="Shape 9"/>
          <p:cNvSpPr/>
          <p:nvPr/>
        </p:nvSpPr>
        <p:spPr>
          <a:xfrm>
            <a:off x="255574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2" name="Text 10"/>
          <p:cNvSpPr/>
          <p:nvPr/>
        </p:nvSpPr>
        <p:spPr>
          <a:xfrm>
            <a:off x="217627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개인정보수집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동의</a:t>
            </a:r>
            <a:endParaRPr lang="en-US" sz="650"/>
          </a:p>
        </p:txBody>
      </p:sp>
      <p:sp>
        <p:nvSpPr>
          <p:cNvPr id="13" name="Shape 11"/>
          <p:cNvSpPr/>
          <p:nvPr/>
        </p:nvSpPr>
        <p:spPr>
          <a:xfrm>
            <a:off x="336956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4" name="Text 12"/>
          <p:cNvSpPr/>
          <p:nvPr/>
        </p:nvSpPr>
        <p:spPr>
          <a:xfrm>
            <a:off x="299008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지원사항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작성</a:t>
            </a:r>
            <a:endParaRPr lang="en-US" sz="650"/>
          </a:p>
        </p:txBody>
      </p:sp>
      <p:sp>
        <p:nvSpPr>
          <p:cNvPr id="15" name="Shape 13"/>
          <p:cNvSpPr/>
          <p:nvPr/>
        </p:nvSpPr>
        <p:spPr>
          <a:xfrm>
            <a:off x="4183380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6" name="Text 14"/>
          <p:cNvSpPr/>
          <p:nvPr/>
        </p:nvSpPr>
        <p:spPr>
          <a:xfrm>
            <a:off x="380390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한국사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7" name="Shape 15"/>
          <p:cNvSpPr/>
          <p:nvPr/>
        </p:nvSpPr>
        <p:spPr>
          <a:xfrm>
            <a:off x="4997196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8" name="Text 16"/>
          <p:cNvSpPr/>
          <p:nvPr/>
        </p:nvSpPr>
        <p:spPr>
          <a:xfrm>
            <a:off x="4617720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자격/면허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19" name="Shape 17"/>
          <p:cNvSpPr/>
          <p:nvPr/>
        </p:nvSpPr>
        <p:spPr>
          <a:xfrm>
            <a:off x="5811012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0" name="Text 18"/>
          <p:cNvSpPr/>
          <p:nvPr/>
        </p:nvSpPr>
        <p:spPr>
          <a:xfrm>
            <a:off x="5431536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영어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</a:t>
            </a:r>
            <a:endParaRPr lang="en-US" sz="650"/>
          </a:p>
        </p:txBody>
      </p:sp>
      <p:sp>
        <p:nvSpPr>
          <p:cNvPr id="21" name="Shape 19"/>
          <p:cNvSpPr/>
          <p:nvPr/>
        </p:nvSpPr>
        <p:spPr>
          <a:xfrm>
            <a:off x="6624828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2" name="Text 20"/>
          <p:cNvSpPr/>
          <p:nvPr/>
        </p:nvSpPr>
        <p:spPr>
          <a:xfrm>
            <a:off x="6245352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입력사항 확인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및 결제</a:t>
            </a:r>
            <a:endParaRPr lang="en-US" sz="650"/>
          </a:p>
        </p:txBody>
      </p:sp>
      <p:sp>
        <p:nvSpPr>
          <p:cNvPr id="23" name="Shape 21"/>
          <p:cNvSpPr/>
          <p:nvPr/>
        </p:nvSpPr>
        <p:spPr>
          <a:xfrm>
            <a:off x="7438644" y="457200"/>
            <a:ext cx="54864" cy="54864"/>
          </a:xfrm>
          <a:prstGeom prst="ellipse">
            <a:avLst/>
          </a:prstGeom>
          <a:solidFill>
            <a:srgbClr val="888888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4" name="Text 22"/>
          <p:cNvSpPr/>
          <p:nvPr/>
        </p:nvSpPr>
        <p:spPr>
          <a:xfrm>
            <a:off x="7059168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지원서</a:t>
            </a:r>
          </a:p>
          <a:p>
            <a:pPr marL="0" indent="0" algn="ctr">
              <a:buNone/>
              <a:defRPr/>
            </a:pPr>
            <a:r>
              <a:rPr lang="en-US" sz="650">
                <a:solidFill>
                  <a:srgbClr val="B0B0B0"/>
                </a:solidFill>
                <a:latin typeface="Arial"/>
                <a:ea typeface="Arial"/>
                <a:cs typeface="Arial"/>
              </a:rPr>
              <a:t>보기</a:t>
            </a:r>
            <a:endParaRPr lang="en-US" sz="650"/>
          </a:p>
        </p:txBody>
      </p:sp>
      <p:sp>
        <p:nvSpPr>
          <p:cNvPr id="25" name="Shape 23"/>
          <p:cNvSpPr/>
          <p:nvPr/>
        </p:nvSpPr>
        <p:spPr>
          <a:xfrm>
            <a:off x="8252460" y="457200"/>
            <a:ext cx="54864" cy="54864"/>
          </a:xfrm>
          <a:prstGeom prst="ellipse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6" name="Text 24"/>
          <p:cNvSpPr/>
          <p:nvPr/>
        </p:nvSpPr>
        <p:spPr>
          <a:xfrm>
            <a:off x="7872984" y="548640"/>
            <a:ext cx="813816" cy="256032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수험표</a:t>
            </a:r>
          </a:p>
          <a:p>
            <a:pPr marL="0" indent="0" algn="ctr">
              <a:buNone/>
              <a:defRPr/>
            </a:pPr>
            <a:r>
              <a:rPr lang="en-US" sz="6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출력</a:t>
            </a:r>
            <a:endParaRPr lang="en-US" sz="650"/>
          </a:p>
        </p:txBody>
      </p:sp>
      <p:sp>
        <p:nvSpPr>
          <p:cNvPr id="27" name="Text 25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18</a:t>
            </a:r>
            <a:endParaRPr lang="en-US" sz="750"/>
          </a:p>
        </p:txBody>
      </p:sp>
      <p:sp>
        <p:nvSpPr>
          <p:cNvPr id="28" name="Text 26"/>
          <p:cNvSpPr/>
          <p:nvPr/>
        </p:nvSpPr>
        <p:spPr>
          <a:xfrm>
            <a:off x="548640" y="960120"/>
            <a:ext cx="2926080" cy="374904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① [마이페이지] - [모집공고] 지원 내역에서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원서접수 마감 이후 수험표를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출력할 수 있습니다.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② 채용 과정 진행 중 지원 상태를</a:t>
            </a:r>
          </a:p>
          <a:p>
            <a:pPr marL="0" indent="0">
              <a:lnSpc>
                <a:spcPct val="120000"/>
              </a:lnSpc>
              <a:spcBef>
                <a:spcPts val="900"/>
              </a:spcBef>
              <a:buNone/>
              <a:defRPr/>
            </a:pP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 </a:t>
            </a:r>
            <a:r>
              <a:rPr lang="en-US" altLang="ko-KR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  </a:t>
            </a:r>
            <a:r>
              <a:rPr lang="en-US" sz="100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확인할 수 있습니다.</a:t>
            </a:r>
          </a:p>
        </p:txBody>
      </p:sp>
      <p:sp>
        <p:nvSpPr>
          <p:cNvPr id="29" name="Shape 27"/>
          <p:cNvSpPr/>
          <p:nvPr/>
        </p:nvSpPr>
        <p:spPr>
          <a:xfrm>
            <a:off x="3749040" y="960120"/>
            <a:ext cx="5029200" cy="3291840"/>
          </a:xfrm>
          <a:prstGeom prst="rect">
            <a:avLst/>
          </a:prstGeom>
          <a:solidFill>
            <a:srgbClr val="FFFFFF"/>
          </a:solidFill>
          <a:ln w="6350">
            <a:solidFill>
              <a:srgbClr val="D8D8D8"/>
            </a:solidFill>
            <a:prstDash val="solid"/>
          </a:ln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pic>
        <p:nvPicPr>
          <p:cNvPr id="30" name="Image 0" descr="/home/claude/build/gc_15_수험표출력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94760" y="1005840"/>
            <a:ext cx="4937760" cy="3200400"/>
          </a:xfrm>
          <a:prstGeom prst="rect">
            <a:avLst/>
          </a:prstGeom>
        </p:spPr>
      </p:pic>
      <p:sp>
        <p:nvSpPr>
          <p:cNvPr id="31" name="Shape 28"/>
          <p:cNvSpPr/>
          <p:nvPr/>
        </p:nvSpPr>
        <p:spPr>
          <a:xfrm>
            <a:off x="4410634" y="2743917"/>
            <a:ext cx="207085" cy="97895"/>
          </a:xfrm>
          <a:prstGeom prst="rect">
            <a:avLst/>
          </a:prstGeom>
          <a:solidFill>
            <a:srgbClr val="4A4A4A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2" name="Text 29"/>
          <p:cNvSpPr/>
          <p:nvPr/>
        </p:nvSpPr>
        <p:spPr>
          <a:xfrm>
            <a:off x="4294720" y="2724284"/>
            <a:ext cx="438912" cy="1371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60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공군</a:t>
            </a:r>
            <a:endParaRPr lang="en-US" sz="600" dirty="0"/>
          </a:p>
        </p:txBody>
      </p:sp>
      <p:sp>
        <p:nvSpPr>
          <p:cNvPr id="33" name="Shape 30"/>
          <p:cNvSpPr/>
          <p:nvPr/>
        </p:nvSpPr>
        <p:spPr>
          <a:xfrm>
            <a:off x="5373534" y="2724284"/>
            <a:ext cx="135278" cy="137160"/>
          </a:xfrm>
          <a:prstGeom prst="rect">
            <a:avLst/>
          </a:prstGeom>
          <a:solidFill>
            <a:srgbClr val="4A4A4A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4" name="Text 31"/>
          <p:cNvSpPr/>
          <p:nvPr/>
        </p:nvSpPr>
        <p:spPr>
          <a:xfrm>
            <a:off x="5230368" y="2724284"/>
            <a:ext cx="438912" cy="1371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 algn="ctr">
              <a:buNone/>
              <a:defRPr/>
            </a:pPr>
            <a:r>
              <a:rPr lang="en-US" sz="500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공군</a:t>
            </a:r>
            <a:endParaRPr lang="en-US" sz="5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A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3" name="Text 1"/>
          <p:cNvSpPr/>
          <p:nvPr/>
        </p:nvSpPr>
        <p:spPr>
          <a:xfrm>
            <a:off x="548640" y="228600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1800" b="1">
                <a:solidFill>
                  <a:srgbClr val="2C2C2C"/>
                </a:solidFill>
                <a:latin typeface="Georgia"/>
                <a:ea typeface="Georgia"/>
                <a:cs typeface="Georgia"/>
              </a:rPr>
              <a:t>원서접수 유의사항</a:t>
            </a:r>
            <a:endParaRPr lang="en-US" sz="1800"/>
          </a:p>
        </p:txBody>
      </p:sp>
      <p:sp>
        <p:nvSpPr>
          <p:cNvPr id="4" name="Shape 2"/>
          <p:cNvSpPr/>
          <p:nvPr/>
        </p:nvSpPr>
        <p:spPr>
          <a:xfrm>
            <a:off x="548640" y="713232"/>
            <a:ext cx="22860" cy="237744"/>
          </a:xfrm>
          <a:prstGeom prst="rect">
            <a:avLst/>
          </a:prstGeom>
          <a:solidFill>
            <a:srgbClr val="9B2C2C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5" name="Shape 3"/>
          <p:cNvSpPr/>
          <p:nvPr/>
        </p:nvSpPr>
        <p:spPr>
          <a:xfrm>
            <a:off x="571500" y="713232"/>
            <a:ext cx="8023860" cy="237744"/>
          </a:xfrm>
          <a:prstGeom prst="rect">
            <a:avLst/>
          </a:prstGeom>
          <a:solidFill>
            <a:srgbClr val="FEF5F5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6" name="Text 4"/>
          <p:cNvSpPr/>
          <p:nvPr/>
        </p:nvSpPr>
        <p:spPr>
          <a:xfrm>
            <a:off x="713232" y="713232"/>
            <a:ext cx="7772400" cy="23774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원서접수 취소는 정해진 접수 기간 및 취소 기간에만 가능합니다.</a:t>
            </a:r>
            <a:endParaRPr lang="en-US" sz="900"/>
          </a:p>
        </p:txBody>
      </p:sp>
      <p:sp>
        <p:nvSpPr>
          <p:cNvPr id="7" name="Shape 5"/>
          <p:cNvSpPr/>
          <p:nvPr/>
        </p:nvSpPr>
        <p:spPr>
          <a:xfrm>
            <a:off x="548640" y="1005840"/>
            <a:ext cx="22860" cy="237744"/>
          </a:xfrm>
          <a:prstGeom prst="rect">
            <a:avLst/>
          </a:prstGeom>
          <a:solidFill>
            <a:srgbClr val="9B2C2C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8" name="Shape 6"/>
          <p:cNvSpPr/>
          <p:nvPr/>
        </p:nvSpPr>
        <p:spPr>
          <a:xfrm>
            <a:off x="571500" y="1005840"/>
            <a:ext cx="8023860" cy="237744"/>
          </a:xfrm>
          <a:prstGeom prst="rect">
            <a:avLst/>
          </a:prstGeom>
          <a:solidFill>
            <a:srgbClr val="FEF5F5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9" name="Text 7"/>
          <p:cNvSpPr/>
          <p:nvPr/>
        </p:nvSpPr>
        <p:spPr>
          <a:xfrm>
            <a:off x="713232" y="1005840"/>
            <a:ext cx="7772400" cy="23774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응시 직급은 접수 후 수정 불가 — 취소 후 재접수 필요</a:t>
            </a:r>
            <a:endParaRPr lang="en-US" sz="900"/>
          </a:p>
        </p:txBody>
      </p:sp>
      <p:sp>
        <p:nvSpPr>
          <p:cNvPr id="10" name="Shape 8"/>
          <p:cNvSpPr/>
          <p:nvPr/>
        </p:nvSpPr>
        <p:spPr>
          <a:xfrm>
            <a:off x="548640" y="1298448"/>
            <a:ext cx="22860" cy="237744"/>
          </a:xfrm>
          <a:prstGeom prst="rect">
            <a:avLst/>
          </a:prstGeom>
          <a:solidFill>
            <a:srgbClr val="9B2C2C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1" name="Shape 9"/>
          <p:cNvSpPr/>
          <p:nvPr/>
        </p:nvSpPr>
        <p:spPr>
          <a:xfrm>
            <a:off x="571500" y="1298448"/>
            <a:ext cx="8023860" cy="237744"/>
          </a:xfrm>
          <a:prstGeom prst="rect">
            <a:avLst/>
          </a:prstGeom>
          <a:solidFill>
            <a:srgbClr val="FEF5F5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2" name="Text 10"/>
          <p:cNvSpPr/>
          <p:nvPr/>
        </p:nvSpPr>
        <p:spPr>
          <a:xfrm>
            <a:off x="713232" y="1298448"/>
            <a:ext cx="7772400" cy="23774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자격번호, 인증번호는 '-' 제외 숫자만 정확히 입력</a:t>
            </a:r>
            <a:endParaRPr lang="en-US" sz="900"/>
          </a:p>
        </p:txBody>
      </p:sp>
      <p:sp>
        <p:nvSpPr>
          <p:cNvPr id="13" name="Shape 11"/>
          <p:cNvSpPr/>
          <p:nvPr/>
        </p:nvSpPr>
        <p:spPr>
          <a:xfrm>
            <a:off x="548640" y="1591056"/>
            <a:ext cx="22860" cy="237744"/>
          </a:xfrm>
          <a:prstGeom prst="rect">
            <a:avLst/>
          </a:prstGeom>
          <a:solidFill>
            <a:srgbClr val="9B2C2C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4" name="Shape 12"/>
          <p:cNvSpPr/>
          <p:nvPr/>
        </p:nvSpPr>
        <p:spPr>
          <a:xfrm>
            <a:off x="571500" y="1591056"/>
            <a:ext cx="8023860" cy="237744"/>
          </a:xfrm>
          <a:prstGeom prst="rect">
            <a:avLst/>
          </a:prstGeom>
          <a:solidFill>
            <a:srgbClr val="FEF5F5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5" name="Text 13"/>
          <p:cNvSpPr/>
          <p:nvPr/>
        </p:nvSpPr>
        <p:spPr>
          <a:xfrm>
            <a:off x="713232" y="1591056"/>
            <a:ext cx="7772400" cy="23774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프로필 관리에서 수정한 내용은 접수된 지원서에 자동 반영되지 않음</a:t>
            </a:r>
            <a:r>
              <a:rPr lang="en-US" altLang="ko-KR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16" name="Shape 14"/>
          <p:cNvSpPr/>
          <p:nvPr/>
        </p:nvSpPr>
        <p:spPr>
          <a:xfrm>
            <a:off x="548640" y="1883664"/>
            <a:ext cx="22860" cy="237744"/>
          </a:xfrm>
          <a:prstGeom prst="rect">
            <a:avLst/>
          </a:prstGeom>
          <a:solidFill>
            <a:srgbClr val="9B2C2C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7" name="Shape 15"/>
          <p:cNvSpPr/>
          <p:nvPr/>
        </p:nvSpPr>
        <p:spPr>
          <a:xfrm>
            <a:off x="571500" y="1883664"/>
            <a:ext cx="8023860" cy="237744"/>
          </a:xfrm>
          <a:prstGeom prst="rect">
            <a:avLst/>
          </a:prstGeom>
          <a:solidFill>
            <a:srgbClr val="FEF5F5"/>
          </a:solidFill>
          <a:ln/>
        </p:spPr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18" name="Text 16"/>
          <p:cNvSpPr/>
          <p:nvPr/>
        </p:nvSpPr>
        <p:spPr>
          <a:xfrm>
            <a:off x="713232" y="1883664"/>
            <a:ext cx="7772400" cy="237744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결제 완료 전까지는 접수가 확정되지 않음</a:t>
            </a:r>
            <a:r>
              <a:rPr lang="en-US" altLang="ko-KR" sz="900">
                <a:solidFill>
                  <a:srgbClr val="9B2C2C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19" name="Text 17"/>
          <p:cNvSpPr/>
          <p:nvPr/>
        </p:nvSpPr>
        <p:spPr>
          <a:xfrm>
            <a:off x="548640" y="22860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1300" b="1">
                <a:solidFill>
                  <a:srgbClr val="1A5276"/>
                </a:solidFill>
                <a:latin typeface="Georgia"/>
                <a:ea typeface="Georgia"/>
                <a:cs typeface="Georgia"/>
              </a:rPr>
              <a:t>자주 묻는 질문</a:t>
            </a:r>
            <a:endParaRPr lang="en-US" sz="1300"/>
          </a:p>
        </p:txBody>
      </p:sp>
      <p:sp>
        <p:nvSpPr>
          <p:cNvPr id="20" name="Text 18"/>
          <p:cNvSpPr/>
          <p:nvPr/>
        </p:nvSpPr>
        <p:spPr>
          <a:xfrm>
            <a:off x="640080" y="2670048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Q. 증빙서류를 꼭 첨부해야 하나요?</a:t>
            </a:r>
            <a:endParaRPr lang="en-US" sz="950"/>
          </a:p>
        </p:txBody>
      </p:sp>
      <p:sp>
        <p:nvSpPr>
          <p:cNvPr id="21" name="Text 19"/>
          <p:cNvSpPr/>
          <p:nvPr/>
        </p:nvSpPr>
        <p:spPr>
          <a:xfrm>
            <a:off x="640080" y="2880360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A. 시험기관에서 진위확인을 하므로 증빙 첨부 불필요. 단, 외국 취득 영어성적은 성적표 첨부.</a:t>
            </a:r>
            <a:endParaRPr lang="en-US" sz="900"/>
          </a:p>
        </p:txBody>
      </p:sp>
      <p:sp>
        <p:nvSpPr>
          <p:cNvPr id="22" name="Text 20"/>
          <p:cNvSpPr/>
          <p:nvPr/>
        </p:nvSpPr>
        <p:spPr>
          <a:xfrm>
            <a:off x="640080" y="3182112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Q. 응시수수료는 얼마인가요?</a:t>
            </a:r>
            <a:endParaRPr lang="en-US" sz="950"/>
          </a:p>
        </p:txBody>
      </p:sp>
      <p:sp>
        <p:nvSpPr>
          <p:cNvPr id="23" name="Text 21"/>
          <p:cNvSpPr/>
          <p:nvPr/>
        </p:nvSpPr>
        <p:spPr>
          <a:xfrm>
            <a:off x="640080" y="3392424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A. 9급 5,200원, 7급 7,200원 (이체수수료 포함)</a:t>
            </a:r>
            <a:endParaRPr lang="en-US" sz="900"/>
          </a:p>
        </p:txBody>
      </p:sp>
      <p:sp>
        <p:nvSpPr>
          <p:cNvPr id="24" name="Text 22"/>
          <p:cNvSpPr/>
          <p:nvPr/>
        </p:nvSpPr>
        <p:spPr>
          <a:xfrm>
            <a:off x="640080" y="3694176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50" b="1">
                <a:solidFill>
                  <a:srgbClr val="2C2C2C"/>
                </a:solidFill>
                <a:latin typeface="Arial"/>
                <a:ea typeface="Arial"/>
                <a:cs typeface="Arial"/>
              </a:rPr>
              <a:t>Q. 마이데이터로 자격증을 여러 개 가져왔는데?</a:t>
            </a:r>
            <a:endParaRPr lang="en-US" sz="950"/>
          </a:p>
        </p:txBody>
      </p:sp>
      <p:sp>
        <p:nvSpPr>
          <p:cNvPr id="25" name="Text 23"/>
          <p:cNvSpPr/>
          <p:nvPr/>
        </p:nvSpPr>
        <p:spPr>
          <a:xfrm>
            <a:off x="640080" y="3904488"/>
            <a:ext cx="7772400" cy="18288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indent="0">
              <a:buNone/>
              <a:defRPr/>
            </a:pPr>
            <a:r>
              <a:rPr lang="en-US" sz="900">
                <a:solidFill>
                  <a:srgbClr val="454545"/>
                </a:solidFill>
                <a:latin typeface="Arial"/>
                <a:ea typeface="Arial"/>
                <a:cs typeface="Arial"/>
              </a:rPr>
              <a:t>A. 가산 자격증이 2개 이상이면 유리한 것 1개만 선택하세요.</a:t>
            </a:r>
            <a:endParaRPr lang="en-US" sz="900"/>
          </a:p>
        </p:txBody>
      </p:sp>
      <p:sp>
        <p:nvSpPr>
          <p:cNvPr id="26" name="Text 24"/>
          <p:cNvSpPr/>
          <p:nvPr/>
        </p:nvSpPr>
        <p:spPr>
          <a:xfrm>
            <a:off x="8321040" y="4773168"/>
            <a:ext cx="457200" cy="228600"/>
          </a:xfrm>
          <a:prstGeom prst="rect">
            <a:avLst/>
          </a:prstGeom>
          <a:noFill/>
          <a:ln/>
        </p:spPr>
        <p:txBody>
          <a:bodyPr wrap="square" lIns="0" tIns="0" rIns="0" bIns="0" anchor="b"/>
          <a:lstStyle/>
          <a:p>
            <a:pPr marL="0" indent="0" algn="r">
              <a:buNone/>
              <a:defRPr/>
            </a:pPr>
            <a:r>
              <a:rPr lang="en-US" sz="750">
                <a:solidFill>
                  <a:srgbClr val="B0B0B0"/>
                </a:solidFill>
                <a:latin typeface="Arial"/>
                <a:ea typeface="Arial"/>
                <a:cs typeface="Arial"/>
              </a:rPr>
              <a:t>19</a:t>
            </a:r>
            <a:endParaRPr lang="en-US" sz="7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01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8288"/>
          </a:xfrm>
          <a:prstGeom prst="rect">
            <a:avLst/>
          </a:prstGeom>
          <a:solidFill>
            <a:srgbClr val="1A5276"/>
          </a:solidFill>
          <a:ln/>
        </p:spPr>
      </p:sp>
      <p:sp>
        <p:nvSpPr>
          <p:cNvPr id="3" name="Tex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감사합니다.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438912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국방통합모집 포털  |  https://m-recruit.mnd.go.kr  |  시스템 </a:t>
            </a:r>
            <a:r>
              <a:rPr lang="en-US" sz="850" dirty="0" err="1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문의</a:t>
            </a:r>
            <a:r>
              <a:rPr lang="en-US" sz="8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042-552-1453 </a:t>
            </a:r>
            <a:r>
              <a:rPr lang="ko-KR" altLang="en-US" sz="8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또는 </a:t>
            </a:r>
            <a:r>
              <a:rPr lang="en-US" altLang="ko-KR" sz="850" dirty="0">
                <a:solidFill>
                  <a:srgbClr val="88888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1457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1811</Words>
  <Application>Microsoft Office PowerPoint</Application>
  <PresentationFormat>화면 슬라이드 쇼(16:9)</PresentationFormat>
  <Paragraphs>566</Paragraphs>
  <Slides>20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4" baseType="lpstr">
      <vt:lpstr>Arial</vt:lpstr>
      <vt:lpstr>Calibri</vt:lpstr>
      <vt:lpstr>Georgia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PptxGenJS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공군 군무원 공개경쟁채용시험 원서접수 매뉴얼</dc:title>
  <dc:subject>PptxGenJS Presentation</dc:subject>
  <dc:creator>공군</dc:creator>
  <cp:lastModifiedBy>User</cp:lastModifiedBy>
  <cp:revision>15</cp:revision>
  <cp:lastPrinted>2026-04-02T04:11:27Z</cp:lastPrinted>
  <dcterms:created xsi:type="dcterms:W3CDTF">2026-04-01T01:39:23Z</dcterms:created>
  <dcterms:modified xsi:type="dcterms:W3CDTF">2026-04-02T04:39:54Z</dcterms:modified>
  <cp:version/>
</cp:coreProperties>
</file>